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4" d="100"/>
          <a:sy n="64" d="100"/>
        </p:scale>
        <p:origin x="765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9BB3-72B2-4276-BD3A-3828869EDDC6}" type="datetimeFigureOut">
              <a:rPr lang="en-CA" smtClean="0"/>
              <a:t>2016-05-12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2A6B-AECC-4CD0-A43F-695D75BA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749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9BB3-72B2-4276-BD3A-3828869EDDC6}" type="datetimeFigureOut">
              <a:rPr lang="en-CA" smtClean="0"/>
              <a:t>2016-05-12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2A6B-AECC-4CD0-A43F-695D75BA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448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9BB3-72B2-4276-BD3A-3828869EDDC6}" type="datetimeFigureOut">
              <a:rPr lang="en-CA" smtClean="0"/>
              <a:t>2016-05-12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2A6B-AECC-4CD0-A43F-695D75BA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4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9BB3-72B2-4276-BD3A-3828869EDDC6}" type="datetimeFigureOut">
              <a:rPr lang="en-CA" smtClean="0"/>
              <a:t>2016-05-12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2A6B-AECC-4CD0-A43F-695D75BA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297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9BB3-72B2-4276-BD3A-3828869EDDC6}" type="datetimeFigureOut">
              <a:rPr lang="en-CA" smtClean="0"/>
              <a:t>2016-05-12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2A6B-AECC-4CD0-A43F-695D75BA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9022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9BB3-72B2-4276-BD3A-3828869EDDC6}" type="datetimeFigureOut">
              <a:rPr lang="en-CA" smtClean="0"/>
              <a:t>2016-05-12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2A6B-AECC-4CD0-A43F-695D75BA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785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9BB3-72B2-4276-BD3A-3828869EDDC6}" type="datetimeFigureOut">
              <a:rPr lang="en-CA" smtClean="0"/>
              <a:t>2016-05-12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2A6B-AECC-4CD0-A43F-695D75BA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393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9BB3-72B2-4276-BD3A-3828869EDDC6}" type="datetimeFigureOut">
              <a:rPr lang="en-CA" smtClean="0"/>
              <a:t>2016-05-12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2A6B-AECC-4CD0-A43F-695D75BA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188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9BB3-72B2-4276-BD3A-3828869EDDC6}" type="datetimeFigureOut">
              <a:rPr lang="en-CA" smtClean="0"/>
              <a:t>2016-05-12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2A6B-AECC-4CD0-A43F-695D75BA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04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9BB3-72B2-4276-BD3A-3828869EDDC6}" type="datetimeFigureOut">
              <a:rPr lang="en-CA" smtClean="0"/>
              <a:t>2016-05-12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2A6B-AECC-4CD0-A43F-695D75BA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855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9BB3-72B2-4276-BD3A-3828869EDDC6}" type="datetimeFigureOut">
              <a:rPr lang="en-CA" smtClean="0"/>
              <a:t>2016-05-12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2A6B-AECC-4CD0-A43F-695D75BA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1381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19BB3-72B2-4276-BD3A-3828869EDDC6}" type="datetimeFigureOut">
              <a:rPr lang="en-CA" smtClean="0"/>
              <a:t>2016-05-12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62A6B-AECC-4CD0-A43F-695D75BA4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595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dpnsi.ca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Roundtable on: </a:t>
            </a:r>
            <a:br>
              <a:rPr lang="en-US" sz="3200" b="1" dirty="0" smtClean="0"/>
            </a:br>
            <a:r>
              <a:rPr lang="en-US" sz="3200" b="1" dirty="0" smtClean="0"/>
              <a:t>Canada’s </a:t>
            </a:r>
            <a:r>
              <a:rPr lang="en-US" sz="3200" b="1" dirty="0"/>
              <a:t>Development Finance Initiative (DFI), and official development assistance (ODA) priorities and programming</a:t>
            </a:r>
            <a:r>
              <a:rPr lang="en-CA" sz="3200" dirty="0"/>
              <a:t/>
            </a:r>
            <a:br>
              <a:rPr lang="en-CA" sz="3200" dirty="0"/>
            </a:br>
            <a:endParaRPr lang="en-CA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Aniket </a:t>
            </a:r>
            <a:r>
              <a:rPr lang="en-CA" dirty="0" err="1" smtClean="0"/>
              <a:t>Bhushan</a:t>
            </a:r>
            <a:r>
              <a:rPr lang="en-CA" dirty="0" smtClean="0"/>
              <a:t> </a:t>
            </a:r>
          </a:p>
          <a:p>
            <a:r>
              <a:rPr lang="en-CA" dirty="0" smtClean="0">
                <a:hlinkClick r:id="rId2"/>
              </a:rPr>
              <a:t>www.cidpnsi.ca</a:t>
            </a:r>
            <a:r>
              <a:rPr lang="en-CA" dirty="0" smtClean="0"/>
              <a:t> </a:t>
            </a:r>
            <a:endParaRPr lang="en-CA" dirty="0" smtClean="0"/>
          </a:p>
          <a:p>
            <a:r>
              <a:rPr lang="en-CA" dirty="0" smtClean="0"/>
              <a:t>Canadian </a:t>
            </a:r>
            <a:r>
              <a:rPr lang="en-CA" dirty="0" smtClean="0"/>
              <a:t>International Development Platform </a:t>
            </a:r>
          </a:p>
          <a:p>
            <a:r>
              <a:rPr lang="en-CA" dirty="0" smtClean="0"/>
              <a:t>Norman Paterson School of International Affairs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1557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Agenda’s are getting broader – and more $$$ (SDG, Agenda 2030, COP…) </a:t>
            </a:r>
          </a:p>
          <a:p>
            <a:r>
              <a:rPr lang="en-CA" dirty="0" smtClean="0"/>
              <a:t>Financing requirements in multi trillions ($3t) – ODA($140bn) </a:t>
            </a:r>
          </a:p>
          <a:p>
            <a:r>
              <a:rPr lang="en-CA" dirty="0" smtClean="0"/>
              <a:t>Investment and investable capital huge – but the plumbing is broken –</a:t>
            </a:r>
          </a:p>
          <a:p>
            <a:pPr lvl="1"/>
            <a:r>
              <a:rPr lang="en-CA" dirty="0" smtClean="0"/>
              <a:t>disintermediation, market failures, info gaps, lack of bankable deal-flow, fin infra </a:t>
            </a:r>
          </a:p>
          <a:p>
            <a:r>
              <a:rPr lang="en-CA" dirty="0" smtClean="0"/>
              <a:t>Ending extreme poverty is not possible through ODA + </a:t>
            </a:r>
          </a:p>
          <a:p>
            <a:r>
              <a:rPr lang="en-CA" dirty="0" smtClean="0"/>
              <a:t>Let alone achieving other SDGs</a:t>
            </a:r>
          </a:p>
          <a:p>
            <a:pPr lvl="1"/>
            <a:r>
              <a:rPr lang="en-CA" dirty="0" smtClean="0"/>
              <a:t>Health, </a:t>
            </a:r>
            <a:r>
              <a:rPr lang="en-CA" dirty="0" err="1" smtClean="0"/>
              <a:t>educ</a:t>
            </a:r>
            <a:r>
              <a:rPr lang="en-CA" dirty="0" smtClean="0"/>
              <a:t>, social protection $ gap = $140bn+ per </a:t>
            </a:r>
            <a:r>
              <a:rPr lang="en-CA" dirty="0" err="1" smtClean="0"/>
              <a:t>yr</a:t>
            </a:r>
            <a:r>
              <a:rPr lang="en-CA" dirty="0" smtClean="0"/>
              <a:t>; </a:t>
            </a:r>
            <a:r>
              <a:rPr lang="en-CA" dirty="0" err="1" smtClean="0"/>
              <a:t>Afr</a:t>
            </a:r>
            <a:r>
              <a:rPr lang="en-CA" dirty="0" smtClean="0"/>
              <a:t> infra 90bn+ </a:t>
            </a:r>
          </a:p>
          <a:p>
            <a:r>
              <a:rPr lang="en-CA" dirty="0" smtClean="0"/>
              <a:t>Focusing only on ODA, Canada will only be a middling player, miss opportunities 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756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Flows to developing countries </a:t>
            </a:r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1601" y="1563271"/>
            <a:ext cx="9688797" cy="503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91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Where is Canadian investment?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2067" y="1690688"/>
            <a:ext cx="7347866" cy="435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2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Where is Canadian investment? </a:t>
            </a:r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142" y="2055004"/>
            <a:ext cx="11835716" cy="292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72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Where is Canadian investment? 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5085" y="1690688"/>
            <a:ext cx="7421830" cy="5086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47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Where is Canadian investment? 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8262" y="1690688"/>
            <a:ext cx="9575476" cy="4732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96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DFI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first movers, integrators, financiers, advisers, partners and implementers – DFI cornerstone of invest in Africa (9% of African PE vs 1.5% global); largest investors in independent power, clean energy in Africa </a:t>
            </a:r>
          </a:p>
          <a:p>
            <a:endParaRPr lang="en-CA" dirty="0" smtClean="0"/>
          </a:p>
          <a:p>
            <a:r>
              <a:rPr lang="en-CA" dirty="0" smtClean="0"/>
              <a:t>Direct effects </a:t>
            </a:r>
          </a:p>
          <a:p>
            <a:r>
              <a:rPr lang="en-CA" dirty="0" smtClean="0"/>
              <a:t>Products, solutions and tools that address gaps, failures </a:t>
            </a:r>
          </a:p>
          <a:p>
            <a:r>
              <a:rPr lang="en-CA" dirty="0" smtClean="0"/>
              <a:t>Risk mitigation </a:t>
            </a:r>
          </a:p>
          <a:p>
            <a:r>
              <a:rPr lang="en-CA" dirty="0" smtClean="0"/>
              <a:t>Leverage/crowd-in </a:t>
            </a:r>
          </a:p>
          <a:p>
            <a:endParaRPr lang="en-CA" dirty="0" smtClean="0"/>
          </a:p>
          <a:p>
            <a:r>
              <a:rPr lang="en-CA" dirty="0" smtClean="0"/>
              <a:t>Indirect effects </a:t>
            </a:r>
          </a:p>
          <a:p>
            <a:r>
              <a:rPr lang="en-CA" dirty="0" smtClean="0"/>
              <a:t>Signaling </a:t>
            </a:r>
          </a:p>
          <a:p>
            <a:r>
              <a:rPr lang="en-CA" dirty="0" smtClean="0"/>
              <a:t>Informational gaps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91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2738"/>
            <a:ext cx="10515600" cy="1325563"/>
          </a:xfrm>
        </p:spPr>
        <p:txBody>
          <a:bodyPr/>
          <a:lstStyle/>
          <a:p>
            <a:r>
              <a:rPr lang="en-CA" dirty="0" smtClean="0"/>
              <a:t>Canadian DFI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8301"/>
            <a:ext cx="10515600" cy="4351338"/>
          </a:xfrm>
        </p:spPr>
        <p:txBody>
          <a:bodyPr>
            <a:noAutofit/>
          </a:bodyPr>
          <a:lstStyle/>
          <a:p>
            <a:r>
              <a:rPr lang="en-CA" sz="1800" dirty="0" smtClean="0"/>
              <a:t>Deep engage in few vs invest, spread, across many markets (diversified); </a:t>
            </a:r>
          </a:p>
          <a:p>
            <a:r>
              <a:rPr lang="en-CA" sz="1800" dirty="0" smtClean="0"/>
              <a:t>Time-frame –v long term vs income stream </a:t>
            </a:r>
          </a:p>
          <a:p>
            <a:r>
              <a:rPr lang="en-CA" sz="1800" dirty="0" smtClean="0"/>
              <a:t>Where in the capital structure does it make sense </a:t>
            </a:r>
          </a:p>
          <a:p>
            <a:r>
              <a:rPr lang="en-CA" sz="1800" dirty="0" smtClean="0"/>
              <a:t>Where in the cycle, risk spectrum </a:t>
            </a:r>
          </a:p>
          <a:p>
            <a:r>
              <a:rPr lang="en-CA" sz="1800" dirty="0" smtClean="0">
                <a:sym typeface="Wingdings" panose="05000000000000000000" pitchFamily="2" charset="2"/>
              </a:rPr>
              <a:t> lead ---- co ---- follow  </a:t>
            </a:r>
            <a:endParaRPr lang="en-CA" sz="1800" dirty="0" smtClean="0"/>
          </a:p>
          <a:p>
            <a:pPr lvl="1"/>
            <a:r>
              <a:rPr lang="en-CA" sz="1600" dirty="0" smtClean="0"/>
              <a:t>(lead - angel/venture) </a:t>
            </a:r>
          </a:p>
          <a:p>
            <a:pPr lvl="1"/>
            <a:r>
              <a:rPr lang="en-CA" sz="1600" dirty="0" smtClean="0"/>
              <a:t>(co – </a:t>
            </a:r>
            <a:r>
              <a:rPr lang="en-CA" sz="1600" dirty="0" err="1" smtClean="0"/>
              <a:t>mezz</a:t>
            </a:r>
            <a:r>
              <a:rPr lang="en-CA" sz="1600" dirty="0" smtClean="0"/>
              <a:t> investor, guarantee, debt/sub-debt) </a:t>
            </a:r>
          </a:p>
          <a:p>
            <a:pPr lvl="1"/>
            <a:r>
              <a:rPr lang="en-CA" sz="1600" dirty="0" smtClean="0"/>
              <a:t>(straight equity)</a:t>
            </a:r>
          </a:p>
          <a:p>
            <a:r>
              <a:rPr lang="en-CA" sz="1800" dirty="0" smtClean="0"/>
              <a:t>Does it make sense to think about sectors</a:t>
            </a:r>
          </a:p>
          <a:p>
            <a:r>
              <a:rPr lang="en-CA" sz="1800" dirty="0" smtClean="0"/>
              <a:t>Are there particular markets we come to with advantages </a:t>
            </a:r>
          </a:p>
          <a:p>
            <a:r>
              <a:rPr lang="en-CA" sz="1800" dirty="0" smtClean="0"/>
              <a:t>What should be </a:t>
            </a:r>
            <a:r>
              <a:rPr lang="en-CA" sz="1800" dirty="0" err="1" smtClean="0"/>
              <a:t>RoI</a:t>
            </a:r>
            <a:r>
              <a:rPr lang="en-CA" sz="1800" dirty="0" smtClean="0"/>
              <a:t>/C, is target too early a consideration  </a:t>
            </a:r>
          </a:p>
          <a:p>
            <a:r>
              <a:rPr lang="en-CA" sz="1800" dirty="0" smtClean="0"/>
              <a:t>Clarify additionality </a:t>
            </a:r>
          </a:p>
          <a:p>
            <a:pPr lvl="1"/>
            <a:r>
              <a:rPr lang="en-CA" sz="1400" dirty="0" smtClean="0"/>
              <a:t>Does it matter how it is funded (or the modality of what it funds) </a:t>
            </a:r>
          </a:p>
          <a:p>
            <a:r>
              <a:rPr lang="en-CA" sz="1800" dirty="0" smtClean="0"/>
              <a:t>Modality with which DFI engages with </a:t>
            </a:r>
            <a:r>
              <a:rPr lang="en-CA" sz="1800" dirty="0" smtClean="0"/>
              <a:t>Canadian </a:t>
            </a:r>
            <a:r>
              <a:rPr lang="en-CA" sz="1800" dirty="0" smtClean="0"/>
              <a:t>constituency (CSO, private…)</a:t>
            </a:r>
          </a:p>
          <a:p>
            <a:r>
              <a:rPr lang="en-CA" sz="1800" dirty="0" smtClean="0"/>
              <a:t>How DFI sits </a:t>
            </a:r>
            <a:r>
              <a:rPr lang="en-CA" sz="1800" dirty="0" err="1" smtClean="0"/>
              <a:t>viz</a:t>
            </a:r>
            <a:r>
              <a:rPr lang="en-CA" sz="1800" dirty="0" smtClean="0"/>
              <a:t> other </a:t>
            </a:r>
            <a:r>
              <a:rPr lang="en-CA" sz="1800" dirty="0" smtClean="0"/>
              <a:t>Canadian dev </a:t>
            </a:r>
            <a:r>
              <a:rPr lang="en-CA" sz="1800" dirty="0" smtClean="0"/>
              <a:t>institutions     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221965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339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Roundtable on:  Canada’s Development Finance Initiative (DFI), and official development assistance (ODA) priorities and programming </vt:lpstr>
      <vt:lpstr>PowerPoint Presentation</vt:lpstr>
      <vt:lpstr>Flows to developing countries </vt:lpstr>
      <vt:lpstr>Where is Canadian investment? </vt:lpstr>
      <vt:lpstr>Where is Canadian investment? </vt:lpstr>
      <vt:lpstr>Where is Canadian investment? </vt:lpstr>
      <vt:lpstr>Where is Canadian investment? </vt:lpstr>
      <vt:lpstr>DFI </vt:lpstr>
      <vt:lpstr>Canadian DFI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Roundtable on:  Canada’s Development Finance Initiative (DFI), and official development assistance (ODA) priorities and programming</dc:title>
  <dc:creator>aniket b</dc:creator>
  <cp:lastModifiedBy>aniket b</cp:lastModifiedBy>
  <cp:revision>22</cp:revision>
  <dcterms:created xsi:type="dcterms:W3CDTF">2016-04-28T18:02:43Z</dcterms:created>
  <dcterms:modified xsi:type="dcterms:W3CDTF">2016-05-12T19:19:59Z</dcterms:modified>
</cp:coreProperties>
</file>